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7" r:id="rId2"/>
    <p:sldId id="339" r:id="rId3"/>
    <p:sldId id="341" r:id="rId4"/>
    <p:sldId id="342" r:id="rId5"/>
    <p:sldId id="343" r:id="rId6"/>
    <p:sldId id="344" r:id="rId7"/>
    <p:sldId id="345" r:id="rId8"/>
    <p:sldId id="347" r:id="rId9"/>
    <p:sldId id="346" r:id="rId10"/>
    <p:sldId id="340" r:id="rId1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921"/>
    <a:srgbClr val="463E38"/>
    <a:srgbClr val="FAD4B1"/>
    <a:srgbClr val="CEAC83"/>
    <a:srgbClr val="A68154"/>
    <a:srgbClr val="403426"/>
    <a:srgbClr val="604E35"/>
    <a:srgbClr val="CEA56F"/>
    <a:srgbClr val="BEA477"/>
    <a:srgbClr val="5F53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9" autoAdjust="0"/>
    <p:restoredTop sz="96325" autoAdjust="0"/>
  </p:normalViewPr>
  <p:slideViewPr>
    <p:cSldViewPr>
      <p:cViewPr varScale="1">
        <p:scale>
          <a:sx n="91" d="100"/>
          <a:sy n="91" d="100"/>
        </p:scale>
        <p:origin x="562"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9/17/2025</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9/17/2025</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4"/>
            <a:ext cx="2153007" cy="538251"/>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6" cy="538254"/>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manejodeemergencias.pr.gov/" TargetMode="External"/><Relationship Id="rId2" Type="http://schemas.openxmlformats.org/officeDocument/2006/relationships/hyperlink" Target="https://www.dtop.pr.gov/" TargetMode="External"/><Relationship Id="rId1" Type="http://schemas.openxmlformats.org/officeDocument/2006/relationships/slideLayout" Target="../slideLayouts/slideLayout13.xml"/><Relationship Id="rId5" Type="http://schemas.openxmlformats.org/officeDocument/2006/relationships/hyperlink" Target="https://www.usgs.gov/core-science-systems/ngp/3dep" TargetMode="External"/><Relationship Id="rId4" Type="http://schemas.openxmlformats.org/officeDocument/2006/relationships/hyperlink" Target="https://coast.noaa.gov/sl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sz="2400" dirty="0"/>
              <a:t>Sprint 1 Status Update (</a:t>
            </a:r>
            <a:r>
              <a:rPr lang="en-US" dirty="0"/>
              <a:t>FINAL INTERIM</a:t>
            </a:r>
            <a:r>
              <a:rPr lang="en-US" sz="2400" dirty="0"/>
              <a:t>)</a:t>
            </a:r>
          </a:p>
        </p:txBody>
      </p:sp>
      <p:sp>
        <p:nvSpPr>
          <p:cNvPr id="3" name="Subtitle 2"/>
          <p:cNvSpPr>
            <a:spLocks noGrp="1"/>
          </p:cNvSpPr>
          <p:nvPr>
            <p:ph type="subTitle" idx="1"/>
          </p:nvPr>
        </p:nvSpPr>
        <p:spPr>
          <a:xfrm>
            <a:off x="304800" y="4706112"/>
            <a:ext cx="9144000" cy="1828800"/>
          </a:xfrm>
        </p:spPr>
        <p:txBody>
          <a:bodyPr>
            <a:noAutofit/>
          </a:bodyPr>
          <a:lstStyle/>
          <a:p>
            <a:r>
              <a:rPr lang="en-US" sz="2400" dirty="0"/>
              <a:t>Team </a:t>
            </a:r>
            <a:r>
              <a:rPr lang="en-US" sz="2400" i="1" dirty="0"/>
              <a:t>Safe Route </a:t>
            </a:r>
            <a:br>
              <a:rPr lang="en-US" dirty="0"/>
            </a:br>
            <a:endParaRPr lang="en-US" dirty="0"/>
          </a:p>
          <a:p>
            <a:r>
              <a:rPr lang="en-US" dirty="0"/>
              <a:t> Wednesday, September 17, 2025</a:t>
            </a:r>
          </a:p>
        </p:txBody>
      </p:sp>
    </p:spTree>
    <p:extLst>
      <p:ext uri="{BB962C8B-B14F-4D97-AF65-F5344CB8AC3E}">
        <p14:creationId xmlns:p14="http://schemas.microsoft.com/office/powerpoint/2010/main" val="404870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4" name="Text Placeholder 3">
            <a:extLst>
              <a:ext uri="{FF2B5EF4-FFF2-40B4-BE49-F238E27FC236}">
                <a16:creationId xmlns:a16="http://schemas.microsoft.com/office/drawing/2014/main" id="{B73E6715-4F5F-4584-87C1-489BBB9C8CFF}"/>
              </a:ext>
            </a:extLst>
          </p:cNvPr>
          <p:cNvSpPr>
            <a:spLocks noGrp="1"/>
          </p:cNvSpPr>
          <p:nvPr>
            <p:ph type="body" sz="quarter" idx="14"/>
          </p:nvPr>
        </p:nvSpPr>
        <p:spPr>
          <a:xfrm>
            <a:off x="406400" y="838200"/>
            <a:ext cx="10769600" cy="5257800"/>
          </a:xfrm>
        </p:spPr>
        <p:txBody>
          <a:bodyPr/>
          <a:lstStyle/>
          <a:p>
            <a:endParaRPr lang="en-US" dirty="0"/>
          </a:p>
        </p:txBody>
      </p:sp>
      <p:pic>
        <p:nvPicPr>
          <p:cNvPr id="5" name="Picture 4">
            <a:extLst>
              <a:ext uri="{FF2B5EF4-FFF2-40B4-BE49-F238E27FC236}">
                <a16:creationId xmlns:a16="http://schemas.microsoft.com/office/drawing/2014/main" id="{32372E87-9DC1-B12C-85A2-80447E1520ED}"/>
              </a:ext>
            </a:extLst>
          </p:cNvPr>
          <p:cNvPicPr>
            <a:picLocks noChangeAspect="1"/>
          </p:cNvPicPr>
          <p:nvPr/>
        </p:nvPicPr>
        <p:blipFill>
          <a:blip r:embed="rId2"/>
          <a:stretch>
            <a:fillRect/>
          </a:stretch>
        </p:blipFill>
        <p:spPr>
          <a:xfrm>
            <a:off x="406400" y="808140"/>
            <a:ext cx="10769600" cy="5257800"/>
          </a:xfrm>
          <a:prstGeom prst="rect">
            <a:avLst/>
          </a:prstGeom>
        </p:spPr>
      </p:pic>
    </p:spTree>
    <p:extLst>
      <p:ext uri="{BB962C8B-B14F-4D97-AF65-F5344CB8AC3E}">
        <p14:creationId xmlns:p14="http://schemas.microsoft.com/office/powerpoint/2010/main" val="407243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Members</a:t>
            </a:r>
          </a:p>
          <a:p>
            <a:endParaRPr lang="en-US" dirty="0"/>
          </a:p>
        </p:txBody>
      </p:sp>
      <p:pic>
        <p:nvPicPr>
          <p:cNvPr id="14" name="Picture 13" descr="A person wearing glasses and a jacket&#10;&#10;AI-generated content may be incorrect.">
            <a:extLst>
              <a:ext uri="{FF2B5EF4-FFF2-40B4-BE49-F238E27FC236}">
                <a16:creationId xmlns:a16="http://schemas.microsoft.com/office/drawing/2014/main" id="{8AE124C2-B559-0BB2-2877-8F33307169DE}"/>
              </a:ext>
            </a:extLst>
          </p:cNvPr>
          <p:cNvPicPr preferRelativeResize="0">
            <a:picLocks/>
          </p:cNvPicPr>
          <p:nvPr/>
        </p:nvPicPr>
        <p:blipFill>
          <a:blip r:embed="rId2" cstate="email">
            <a:extLst>
              <a:ext uri="{28A0092B-C50C-407E-A947-70E740481C1C}">
                <a14:useLocalDpi xmlns:a14="http://schemas.microsoft.com/office/drawing/2010/main" val="0"/>
              </a:ext>
            </a:extLst>
          </a:blip>
          <a:srcRect l="1" t="18518" r="1257" b="29630"/>
          <a:stretch>
            <a:fillRect/>
          </a:stretch>
        </p:blipFill>
        <p:spPr>
          <a:xfrm>
            <a:off x="6953397" y="4269996"/>
            <a:ext cx="2130552" cy="2130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person in a coat&#10;&#10;AI-generated content may be incorrect.">
            <a:extLst>
              <a:ext uri="{FF2B5EF4-FFF2-40B4-BE49-F238E27FC236}">
                <a16:creationId xmlns:a16="http://schemas.microsoft.com/office/drawing/2014/main" id="{5D357442-8EE1-F204-B08A-25C8A271B3B2}"/>
              </a:ext>
            </a:extLst>
          </p:cNvPr>
          <p:cNvPicPr preferRelativeResize="0">
            <a:picLocks/>
          </p:cNvPicPr>
          <p:nvPr/>
        </p:nvPicPr>
        <p:blipFill>
          <a:blip r:embed="rId3" cstate="email">
            <a:extLst>
              <a:ext uri="{28A0092B-C50C-407E-A947-70E740481C1C}">
                <a14:useLocalDpi xmlns:a14="http://schemas.microsoft.com/office/drawing/2010/main" val="0"/>
              </a:ext>
            </a:extLst>
          </a:blip>
          <a:srcRect l="32851" t="14493" b="31885"/>
          <a:stretch>
            <a:fillRect/>
          </a:stretch>
        </p:blipFill>
        <p:spPr>
          <a:xfrm>
            <a:off x="8458200" y="1295044"/>
            <a:ext cx="2130552" cy="2130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person with long black hair&#10;&#10;AI-generated content may be incorrect.">
            <a:extLst>
              <a:ext uri="{FF2B5EF4-FFF2-40B4-BE49-F238E27FC236}">
                <a16:creationId xmlns:a16="http://schemas.microsoft.com/office/drawing/2014/main" id="{E857523D-8173-BF8D-CE64-4489F78F9CE3}"/>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2746248" y="4267200"/>
            <a:ext cx="2130552" cy="2130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 person standing next to a mannequin&#10;&#10;AI-generated content may be incorrect.">
            <a:extLst>
              <a:ext uri="{FF2B5EF4-FFF2-40B4-BE49-F238E27FC236}">
                <a16:creationId xmlns:a16="http://schemas.microsoft.com/office/drawing/2014/main" id="{41709BBE-983F-1341-C9B9-9C57A58F1CD1}"/>
              </a:ext>
            </a:extLst>
          </p:cNvPr>
          <p:cNvPicPr preferRelativeResize="0">
            <a:picLocks/>
          </p:cNvPicPr>
          <p:nvPr/>
        </p:nvPicPr>
        <p:blipFill>
          <a:blip r:embed="rId5" cstate="email">
            <a:extLst>
              <a:ext uri="{28A0092B-C50C-407E-A947-70E740481C1C}">
                <a14:useLocalDpi xmlns:a14="http://schemas.microsoft.com/office/drawing/2010/main" val="0"/>
              </a:ext>
            </a:extLst>
          </a:blip>
          <a:srcRect l="47013" t="24445" r="618" b="35555"/>
          <a:stretch>
            <a:fillRect/>
          </a:stretch>
        </p:blipFill>
        <p:spPr>
          <a:xfrm>
            <a:off x="4953000" y="1295044"/>
            <a:ext cx="2130552" cy="2130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descr="A person smiling at the camera&#10;&#10;AI-generated content may be incorrect.">
            <a:extLst>
              <a:ext uri="{FF2B5EF4-FFF2-40B4-BE49-F238E27FC236}">
                <a16:creationId xmlns:a16="http://schemas.microsoft.com/office/drawing/2014/main" id="{B63EB9CB-33A5-6C22-8210-5EFF6D47EF63}"/>
              </a:ext>
            </a:extLst>
          </p:cNvPr>
          <p:cNvPicPr preferRelativeResize="0">
            <a:picLocks/>
          </p:cNvPicPr>
          <p:nvPr/>
        </p:nvPicPr>
        <p:blipFill>
          <a:blip r:embed="rId6" cstate="email">
            <a:extLst>
              <a:ext uri="{28A0092B-C50C-407E-A947-70E740481C1C}">
                <a14:useLocalDpi xmlns:a14="http://schemas.microsoft.com/office/drawing/2010/main" val="0"/>
              </a:ext>
            </a:extLst>
          </a:blip>
          <a:srcRect l="21852" t="45556" r="14444" b="-1"/>
          <a:stretch>
            <a:fillRect/>
          </a:stretch>
        </p:blipFill>
        <p:spPr>
          <a:xfrm>
            <a:off x="1603248" y="1295044"/>
            <a:ext cx="2130552" cy="2130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0E056F15-E72C-63AD-4E77-9786EC94A665}"/>
              </a:ext>
            </a:extLst>
          </p:cNvPr>
          <p:cNvSpPr txBox="1"/>
          <p:nvPr/>
        </p:nvSpPr>
        <p:spPr>
          <a:xfrm>
            <a:off x="1524000" y="721489"/>
            <a:ext cx="1673352" cy="461665"/>
          </a:xfrm>
          <a:prstGeom prst="rect">
            <a:avLst/>
          </a:prstGeom>
          <a:noFill/>
        </p:spPr>
        <p:txBody>
          <a:bodyPr wrap="square" rtlCol="0">
            <a:spAutoFit/>
          </a:bodyPr>
          <a:lstStyle/>
          <a:p>
            <a:r>
              <a:rPr lang="en-US" sz="1200" dirty="0"/>
              <a:t>Kaustubh Deshetty</a:t>
            </a:r>
            <a:br>
              <a:rPr lang="en-US" sz="1200" dirty="0"/>
            </a:br>
            <a:r>
              <a:rPr lang="en-US" sz="1200" dirty="0"/>
              <a:t>Scrum Master</a:t>
            </a:r>
          </a:p>
        </p:txBody>
      </p:sp>
      <p:sp>
        <p:nvSpPr>
          <p:cNvPr id="24" name="TextBox 23">
            <a:extLst>
              <a:ext uri="{FF2B5EF4-FFF2-40B4-BE49-F238E27FC236}">
                <a16:creationId xmlns:a16="http://schemas.microsoft.com/office/drawing/2014/main" id="{B1814D42-7EF9-53B5-AE03-8D669132C065}"/>
              </a:ext>
            </a:extLst>
          </p:cNvPr>
          <p:cNvSpPr txBox="1"/>
          <p:nvPr/>
        </p:nvSpPr>
        <p:spPr>
          <a:xfrm>
            <a:off x="4876800" y="743731"/>
            <a:ext cx="2130552" cy="461665"/>
          </a:xfrm>
          <a:prstGeom prst="rect">
            <a:avLst/>
          </a:prstGeom>
          <a:noFill/>
        </p:spPr>
        <p:txBody>
          <a:bodyPr wrap="square" rtlCol="0">
            <a:spAutoFit/>
          </a:bodyPr>
          <a:lstStyle/>
          <a:p>
            <a:r>
              <a:rPr lang="en-US" sz="1200" dirty="0"/>
              <a:t>Charan Chalasani</a:t>
            </a:r>
            <a:br>
              <a:rPr lang="en-US" sz="1200" dirty="0"/>
            </a:br>
            <a:r>
              <a:rPr lang="en-US" sz="1200" dirty="0"/>
              <a:t>Product Owner</a:t>
            </a:r>
          </a:p>
        </p:txBody>
      </p:sp>
      <p:sp>
        <p:nvSpPr>
          <p:cNvPr id="25" name="TextBox 24">
            <a:extLst>
              <a:ext uri="{FF2B5EF4-FFF2-40B4-BE49-F238E27FC236}">
                <a16:creationId xmlns:a16="http://schemas.microsoft.com/office/drawing/2014/main" id="{6C3AF5FC-EA70-F636-5F79-86FC9C62F22B}"/>
              </a:ext>
            </a:extLst>
          </p:cNvPr>
          <p:cNvSpPr txBox="1"/>
          <p:nvPr/>
        </p:nvSpPr>
        <p:spPr>
          <a:xfrm>
            <a:off x="8467165" y="719079"/>
            <a:ext cx="2057400" cy="461665"/>
          </a:xfrm>
          <a:prstGeom prst="rect">
            <a:avLst/>
          </a:prstGeom>
          <a:noFill/>
        </p:spPr>
        <p:txBody>
          <a:bodyPr wrap="square" rtlCol="0">
            <a:spAutoFit/>
          </a:bodyPr>
          <a:lstStyle/>
          <a:p>
            <a:r>
              <a:rPr lang="en-US" sz="1200" dirty="0"/>
              <a:t>Sai Jayanth Kona</a:t>
            </a:r>
            <a:br>
              <a:rPr lang="en-US" sz="1200" dirty="0"/>
            </a:br>
            <a:r>
              <a:rPr lang="en-US" sz="1200" dirty="0"/>
              <a:t>Developer</a:t>
            </a:r>
          </a:p>
        </p:txBody>
      </p:sp>
      <p:sp>
        <p:nvSpPr>
          <p:cNvPr id="26" name="TextBox 25">
            <a:extLst>
              <a:ext uri="{FF2B5EF4-FFF2-40B4-BE49-F238E27FC236}">
                <a16:creationId xmlns:a16="http://schemas.microsoft.com/office/drawing/2014/main" id="{F8202438-6181-80FB-AB29-52BD430CB831}"/>
              </a:ext>
            </a:extLst>
          </p:cNvPr>
          <p:cNvSpPr txBox="1"/>
          <p:nvPr/>
        </p:nvSpPr>
        <p:spPr>
          <a:xfrm>
            <a:off x="2668524" y="3676269"/>
            <a:ext cx="2968752" cy="461665"/>
          </a:xfrm>
          <a:prstGeom prst="rect">
            <a:avLst/>
          </a:prstGeom>
          <a:noFill/>
        </p:spPr>
        <p:txBody>
          <a:bodyPr wrap="square" rtlCol="0">
            <a:spAutoFit/>
          </a:bodyPr>
          <a:lstStyle/>
          <a:p>
            <a:r>
              <a:rPr lang="en-US" sz="1200" dirty="0"/>
              <a:t>Susmitha Chowdary Sunkavalli</a:t>
            </a:r>
          </a:p>
          <a:p>
            <a:r>
              <a:rPr lang="en-US" sz="1200" dirty="0"/>
              <a:t>Developer</a:t>
            </a:r>
          </a:p>
        </p:txBody>
      </p:sp>
      <p:sp>
        <p:nvSpPr>
          <p:cNvPr id="27" name="TextBox 26">
            <a:extLst>
              <a:ext uri="{FF2B5EF4-FFF2-40B4-BE49-F238E27FC236}">
                <a16:creationId xmlns:a16="http://schemas.microsoft.com/office/drawing/2014/main" id="{40023F34-8959-ED46-83FA-D1ADA3DBEB53}"/>
              </a:ext>
            </a:extLst>
          </p:cNvPr>
          <p:cNvSpPr txBox="1"/>
          <p:nvPr/>
        </p:nvSpPr>
        <p:spPr>
          <a:xfrm>
            <a:off x="6858000" y="3676269"/>
            <a:ext cx="2057400" cy="461665"/>
          </a:xfrm>
          <a:prstGeom prst="rect">
            <a:avLst/>
          </a:prstGeom>
          <a:noFill/>
        </p:spPr>
        <p:txBody>
          <a:bodyPr wrap="square" rtlCol="0">
            <a:spAutoFit/>
          </a:bodyPr>
          <a:lstStyle/>
          <a:p>
            <a:r>
              <a:rPr lang="en-US" sz="1200" dirty="0"/>
              <a:t>Dinesh Ponnada</a:t>
            </a:r>
            <a:br>
              <a:rPr lang="en-US" sz="1200" dirty="0"/>
            </a:br>
            <a:r>
              <a:rPr lang="en-US" sz="1200" dirty="0"/>
              <a:t>Developer</a:t>
            </a:r>
          </a:p>
        </p:txBody>
      </p:sp>
    </p:spTree>
    <p:extLst>
      <p:ext uri="{BB962C8B-B14F-4D97-AF65-F5344CB8AC3E}">
        <p14:creationId xmlns:p14="http://schemas.microsoft.com/office/powerpoint/2010/main" val="32467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a:xfrm>
            <a:off x="406400" y="1059809"/>
            <a:ext cx="5181600" cy="5029200"/>
          </a:xfrm>
        </p:spPr>
        <p:txBody>
          <a:bodyPr/>
          <a:lstStyle/>
          <a:p>
            <a:r>
              <a:rPr lang="en-US" b="1" dirty="0">
                <a:solidFill>
                  <a:srgbClr val="0070C0"/>
                </a:solidFill>
              </a:rPr>
              <a:t>Problem Context:</a:t>
            </a:r>
          </a:p>
          <a:p>
            <a:pPr>
              <a:buFont typeface="Arial" panose="020B0604020202020204" pitchFamily="34" charset="0"/>
              <a:buChar char="•"/>
            </a:pPr>
            <a:r>
              <a:rPr lang="en-US" b="1" dirty="0">
                <a:solidFill>
                  <a:srgbClr val="0070C0"/>
                </a:solidFill>
              </a:rPr>
              <a:t>Domain of problem: </a:t>
            </a:r>
            <a:r>
              <a:rPr lang="en-US" dirty="0"/>
              <a:t>Disaster management, emergency response, public safety, and transportation.</a:t>
            </a:r>
          </a:p>
          <a:p>
            <a:pPr>
              <a:buFont typeface="Arial" panose="020B0604020202020204" pitchFamily="34" charset="0"/>
              <a:buChar char="•"/>
            </a:pPr>
            <a:r>
              <a:rPr lang="en-US" b="1" dirty="0">
                <a:solidFill>
                  <a:srgbClr val="0070C0"/>
                </a:solidFill>
              </a:rPr>
              <a:t>Importance of problem: </a:t>
            </a:r>
            <a:r>
              <a:rPr lang="en-US" dirty="0"/>
              <a:t>Without a real-time evacuation routing system, residents of Puerto Rico face life-threatening delays during coastal flooding and severe weather. The inability to adapt evacuation routes to changing conditions increases vulnerability, disrupts access to hospitals and shelters, and puts entire communities at greater risk.</a:t>
            </a:r>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p:txBody>
          <a:bodyPr/>
          <a:lstStyle/>
          <a:p>
            <a:r>
              <a:rPr lang="en-US" b="1" dirty="0">
                <a:solidFill>
                  <a:srgbClr val="00B050"/>
                </a:solidFill>
              </a:rPr>
              <a:t>	Problem Statement: </a:t>
            </a:r>
            <a:r>
              <a:rPr lang="en-US" dirty="0"/>
              <a:t>During coastal flooding and severe weather events in Puerto Rico, evacuations are often delayed due to traffic congestion, road closures, and damaged infrastructure. Existing static evacuation plans fail to adapt to real-time conditions, leaving residents vulnerable and limiting access to critical services like hospitals, shelters, and fuel stations. The absence of a dynamic, data-driven routing system reduces preparedness and increases risks to human life. This project aims to develop a real-time evacuation platform that integrates live traffic, weather, and infrastructure data to optimize safe evacuation routes and continuously learn from past events for improved resilience.</a:t>
            </a:r>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statement</a:t>
            </a:r>
          </a:p>
        </p:txBody>
      </p:sp>
      <p:pic>
        <p:nvPicPr>
          <p:cNvPr id="7" name="Picture 6" descr="Cars driving through a flooded street&#10;&#10;AI-generated content may be incorrect.">
            <a:extLst>
              <a:ext uri="{FF2B5EF4-FFF2-40B4-BE49-F238E27FC236}">
                <a16:creationId xmlns:a16="http://schemas.microsoft.com/office/drawing/2014/main" id="{472B4FBE-AE3E-F130-31F2-FEEDC3D1FAB8}"/>
              </a:ext>
            </a:extLst>
          </p:cNvPr>
          <p:cNvPicPr>
            <a:picLocks noChangeAspect="1"/>
          </p:cNvPicPr>
          <p:nvPr/>
        </p:nvPicPr>
        <p:blipFill>
          <a:blip r:embed="rId2"/>
          <a:stretch>
            <a:fillRect/>
          </a:stretch>
        </p:blipFill>
        <p:spPr>
          <a:xfrm>
            <a:off x="6650567" y="3955191"/>
            <a:ext cx="3869266" cy="2176462"/>
          </a:xfrm>
          <a:prstGeom prst="rect">
            <a:avLst/>
          </a:prstGeom>
        </p:spPr>
      </p:pic>
    </p:spTree>
    <p:extLst>
      <p:ext uri="{BB962C8B-B14F-4D97-AF65-F5344CB8AC3E}">
        <p14:creationId xmlns:p14="http://schemas.microsoft.com/office/powerpoint/2010/main" val="158082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p:txBody>
          <a:bodyPr/>
          <a:lstStyle/>
          <a:p>
            <a:r>
              <a:rPr lang="en-US" dirty="0"/>
              <a:t>Datasets</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406400" y="762000"/>
            <a:ext cx="10871200" cy="5715000"/>
          </a:xfrm>
        </p:spPr>
        <p:txBody>
          <a:bodyPr/>
          <a:lstStyle/>
          <a:p>
            <a:r>
              <a:rPr lang="en-US" dirty="0"/>
              <a:t>	</a:t>
            </a:r>
            <a:r>
              <a:rPr lang="en-US" b="1" dirty="0"/>
              <a:t>Proposed Datasets for Project [for each dataset]</a:t>
            </a:r>
            <a:br>
              <a:rPr lang="en-US" dirty="0"/>
            </a:br>
            <a:endParaRPr lang="en-US" dirty="0"/>
          </a:p>
          <a:p>
            <a:pPr>
              <a:buFont typeface="Arial" panose="020B0604020202020204" pitchFamily="34" charset="0"/>
              <a:buChar char="•"/>
            </a:pPr>
            <a:r>
              <a:rPr lang="en-US" b="1" dirty="0"/>
              <a:t>Puerto Rico Department of Transportation and Public Works (DTOP)</a:t>
            </a:r>
            <a:r>
              <a:rPr lang="en-US" dirty="0"/>
              <a:t>: Manages Puerto Rico’s multi-tiered road </a:t>
            </a:r>
            <a:r>
              <a:rPr lang="en-US" dirty="0" err="1"/>
              <a:t>network.</a:t>
            </a:r>
            <a:r>
              <a:rPr lang="en-US" u="sng" dirty="0" err="1">
                <a:hlinkClick r:id="rId2"/>
              </a:rPr>
              <a:t>DTOP</a:t>
            </a:r>
            <a:r>
              <a:rPr lang="en-US" u="sng" dirty="0">
                <a:hlinkClick r:id="rId2"/>
              </a:rPr>
              <a:t> Website</a:t>
            </a:r>
            <a:endParaRPr lang="en-US" u="sng" dirty="0"/>
          </a:p>
          <a:p>
            <a:pPr>
              <a:buFont typeface="Arial" panose="020B0604020202020204" pitchFamily="34" charset="0"/>
              <a:buChar char="•"/>
            </a:pPr>
            <a:endParaRPr lang="en-US" dirty="0"/>
          </a:p>
          <a:p>
            <a:pPr>
              <a:buFont typeface="Arial" panose="020B0604020202020204" pitchFamily="34" charset="0"/>
              <a:buChar char="•"/>
            </a:pPr>
            <a:r>
              <a:rPr lang="en-US" b="1" dirty="0"/>
              <a:t>Puerto Rico Emergency Management Bureau (PREMB)</a:t>
            </a:r>
            <a:r>
              <a:rPr lang="en-US" dirty="0"/>
              <a:t>: Central agency for emergency </a:t>
            </a:r>
            <a:r>
              <a:rPr lang="en-US" dirty="0" err="1"/>
              <a:t>preparedness.</a:t>
            </a:r>
            <a:r>
              <a:rPr lang="en-US" u="sng" dirty="0" err="1">
                <a:hlinkClick r:id="rId3"/>
              </a:rPr>
              <a:t>PREMB</a:t>
            </a:r>
            <a:r>
              <a:rPr lang="en-US" u="sng" dirty="0">
                <a:hlinkClick r:id="rId3"/>
              </a:rPr>
              <a:t> Website</a:t>
            </a:r>
            <a:br>
              <a:rPr lang="en-US" u="sng" dirty="0"/>
            </a:br>
            <a:endParaRPr lang="en-US" u="sng" dirty="0"/>
          </a:p>
          <a:p>
            <a:pPr>
              <a:buFont typeface="Arial" panose="020B0604020202020204" pitchFamily="34" charset="0"/>
              <a:buChar char="•"/>
            </a:pPr>
            <a:r>
              <a:rPr lang="en-US" b="1" dirty="0"/>
              <a:t>NOAA Sea Level Rise Viewer</a:t>
            </a:r>
            <a:r>
              <a:rPr lang="en-US" dirty="0"/>
              <a:t>: Visualizes the impacts of sea level rise on coastal communities. </a:t>
            </a:r>
            <a:r>
              <a:rPr lang="en-US" u="sng" dirty="0">
                <a:hlinkClick r:id="rId4"/>
              </a:rPr>
              <a:t>NOAA Viewer</a:t>
            </a:r>
            <a:endParaRPr lang="en-US" u="sng" dirty="0"/>
          </a:p>
          <a:p>
            <a:pPr>
              <a:buFont typeface="Arial" panose="020B0604020202020204" pitchFamily="34" charset="0"/>
              <a:buChar char="•"/>
            </a:pPr>
            <a:endParaRPr lang="en-US" dirty="0"/>
          </a:p>
          <a:p>
            <a:pPr>
              <a:buFont typeface="Arial" panose="020B0604020202020204" pitchFamily="34" charset="0"/>
              <a:buChar char="•"/>
            </a:pPr>
            <a:r>
              <a:rPr lang="en-US" b="1" dirty="0"/>
              <a:t>USGS 3D Elevation Program (3DEP)</a:t>
            </a:r>
            <a:r>
              <a:rPr lang="en-US" dirty="0"/>
              <a:t>: Provides high-resolution LiDAR elevation data. </a:t>
            </a:r>
            <a:r>
              <a:rPr lang="en-US" u="sng" dirty="0">
                <a:hlinkClick r:id="rId5"/>
              </a:rPr>
              <a:t>3DEP Portal</a:t>
            </a:r>
            <a:endParaRPr lang="en-US" u="sng" dirty="0"/>
          </a:p>
          <a:p>
            <a:pPr>
              <a:buFont typeface="Arial" panose="020B0604020202020204" pitchFamily="34" charset="0"/>
              <a:buChar char="•"/>
            </a:pPr>
            <a:endParaRPr lang="en-US" dirty="0"/>
          </a:p>
          <a:p>
            <a:pPr>
              <a:buFont typeface="Arial" panose="020B0604020202020204" pitchFamily="34" charset="0"/>
              <a:buChar char="•"/>
            </a:pPr>
            <a:r>
              <a:rPr lang="en-US" b="1" dirty="0"/>
              <a:t>Puerto Rico Traffic and Emergency Data APIs</a:t>
            </a:r>
            <a:r>
              <a:rPr lang="en-US" dirty="0"/>
              <a:t>: Includes real-time traffic data and emergency service locations.</a:t>
            </a:r>
          </a:p>
          <a:p>
            <a:endParaRPr lang="en-US" dirty="0"/>
          </a:p>
        </p:txBody>
      </p:sp>
    </p:spTree>
    <p:extLst>
      <p:ext uri="{BB962C8B-B14F-4D97-AF65-F5344CB8AC3E}">
        <p14:creationId xmlns:p14="http://schemas.microsoft.com/office/powerpoint/2010/main" val="197781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a:xfrm>
            <a:off x="424329" y="2743200"/>
            <a:ext cx="10769600" cy="5029200"/>
          </a:xfrm>
        </p:spPr>
        <p:txBody>
          <a:bodyPr/>
          <a:lstStyle/>
          <a:p>
            <a:endParaRPr lang="en-US" dirty="0"/>
          </a:p>
          <a:p>
            <a:endParaRPr lang="en-US" dirty="0"/>
          </a:p>
        </p:txBody>
      </p:sp>
      <p:graphicFrame>
        <p:nvGraphicFramePr>
          <p:cNvPr id="7" name="Table 6">
            <a:extLst>
              <a:ext uri="{FF2B5EF4-FFF2-40B4-BE49-F238E27FC236}">
                <a16:creationId xmlns:a16="http://schemas.microsoft.com/office/drawing/2014/main" id="{AFB37A54-2FA0-C95D-A366-E20258D5E456}"/>
              </a:ext>
            </a:extLst>
          </p:cNvPr>
          <p:cNvGraphicFramePr>
            <a:graphicFrameLocks noGrp="1"/>
          </p:cNvGraphicFramePr>
          <p:nvPr>
            <p:extLst>
              <p:ext uri="{D42A27DB-BD31-4B8C-83A1-F6EECF244321}">
                <p14:modId xmlns:p14="http://schemas.microsoft.com/office/powerpoint/2010/main" val="828549300"/>
              </p:ext>
            </p:extLst>
          </p:nvPr>
        </p:nvGraphicFramePr>
        <p:xfrm>
          <a:off x="998071" y="719666"/>
          <a:ext cx="9161930" cy="5629488"/>
        </p:xfrm>
        <a:graphic>
          <a:graphicData uri="http://schemas.openxmlformats.org/drawingml/2006/table">
            <a:tbl>
              <a:tblPr firstRow="1" bandRow="1">
                <a:tableStyleId>{793D81CF-94F2-401A-BA57-92F5A7B2D0C5}</a:tableStyleId>
              </a:tblPr>
              <a:tblGrid>
                <a:gridCol w="1832386">
                  <a:extLst>
                    <a:ext uri="{9D8B030D-6E8A-4147-A177-3AD203B41FA5}">
                      <a16:colId xmlns:a16="http://schemas.microsoft.com/office/drawing/2014/main" val="426640968"/>
                    </a:ext>
                  </a:extLst>
                </a:gridCol>
                <a:gridCol w="1832386">
                  <a:extLst>
                    <a:ext uri="{9D8B030D-6E8A-4147-A177-3AD203B41FA5}">
                      <a16:colId xmlns:a16="http://schemas.microsoft.com/office/drawing/2014/main" val="242716900"/>
                    </a:ext>
                  </a:extLst>
                </a:gridCol>
                <a:gridCol w="1832386">
                  <a:extLst>
                    <a:ext uri="{9D8B030D-6E8A-4147-A177-3AD203B41FA5}">
                      <a16:colId xmlns:a16="http://schemas.microsoft.com/office/drawing/2014/main" val="2086956847"/>
                    </a:ext>
                  </a:extLst>
                </a:gridCol>
                <a:gridCol w="1832386">
                  <a:extLst>
                    <a:ext uri="{9D8B030D-6E8A-4147-A177-3AD203B41FA5}">
                      <a16:colId xmlns:a16="http://schemas.microsoft.com/office/drawing/2014/main" val="1665622884"/>
                    </a:ext>
                  </a:extLst>
                </a:gridCol>
                <a:gridCol w="1832386">
                  <a:extLst>
                    <a:ext uri="{9D8B030D-6E8A-4147-A177-3AD203B41FA5}">
                      <a16:colId xmlns:a16="http://schemas.microsoft.com/office/drawing/2014/main" val="1617223778"/>
                    </a:ext>
                  </a:extLst>
                </a:gridCol>
              </a:tblGrid>
              <a:tr h="870656">
                <a:tc>
                  <a:txBody>
                    <a:bodyPr/>
                    <a:lstStyle/>
                    <a:p>
                      <a:r>
                        <a:rPr lang="en-US" dirty="0"/>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Core Idea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Strengths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Limitations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Fit For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240064"/>
                  </a:ext>
                </a:extLst>
              </a:tr>
              <a:tr h="870656">
                <a:tc>
                  <a:txBody>
                    <a:bodyPr/>
                    <a:lstStyle/>
                    <a:p>
                      <a:r>
                        <a:rPr lang="en-US" dirty="0"/>
                        <a:t>Dijkstra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Explores all paths to find shortest route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Simple, reliable, hazard weights easy to add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Slower on large maps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Good baseline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7009262"/>
                  </a:ext>
                </a:extLst>
              </a:tr>
              <a:tr h="870656">
                <a:tc>
                  <a:txBody>
                    <a:bodyPr/>
                    <a:lstStyle/>
                    <a:p>
                      <a:r>
                        <a:rPr lang="en-US" b="1" dirty="0"/>
                        <a:t>A</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Uses heuristics to speed up 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Faster than Dijkstra, widely used in navigation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Needs good heuristic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Best choice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9556244"/>
                  </a:ext>
                </a:extLst>
              </a:tr>
              <a:tr h="870656">
                <a:tc>
                  <a:txBody>
                    <a:bodyPr/>
                    <a:lstStyle/>
                    <a:p>
                      <a:r>
                        <a:rPr lang="en-US" dirty="0"/>
                        <a:t>Bellman-Ford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Handles negative edge weights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Works where negatives exist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Very slow on large graphs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Not practical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922646"/>
                  </a:ext>
                </a:extLst>
              </a:tr>
              <a:tr h="870656">
                <a:tc>
                  <a:txBody>
                    <a:bodyPr/>
                    <a:lstStyle/>
                    <a:p>
                      <a:r>
                        <a:rPr lang="en-US" dirty="0"/>
                        <a:t>Floyd-</a:t>
                      </a:r>
                      <a:r>
                        <a:rPr lang="en-US" dirty="0" err="1"/>
                        <a:t>Warshall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All-pairs shortest paths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Finds all routes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O(V^3), too heavy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Only for small networks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4200716"/>
                  </a:ext>
                </a:extLst>
              </a:tr>
              <a:tr h="870656">
                <a:tc>
                  <a:txBody>
                    <a:bodyPr/>
                    <a:lstStyle/>
                    <a:p>
                      <a:r>
                        <a:rPr lang="en-US" dirty="0"/>
                        <a:t>Real-Time Routing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Uses live traffic/hazard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Adaptive, realistic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dirty="0"/>
                        <a:t>Needs live feeds +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Future scope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829510"/>
                  </a:ext>
                </a:extLst>
              </a:tr>
            </a:tbl>
          </a:graphicData>
        </a:graphic>
      </p:graphicFrame>
    </p:spTree>
    <p:extLst>
      <p:ext uri="{BB962C8B-B14F-4D97-AF65-F5344CB8AC3E}">
        <p14:creationId xmlns:p14="http://schemas.microsoft.com/office/powerpoint/2010/main" val="589480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p:txBody>
          <a:bodyPr/>
          <a:lstStyle/>
          <a:p>
            <a:r>
              <a:rPr lang="en-US" dirty="0"/>
              <a:t>Project Schedule</a:t>
            </a:r>
          </a:p>
        </p:txBody>
      </p:sp>
      <p:graphicFrame>
        <p:nvGraphicFramePr>
          <p:cNvPr id="5" name="Table 4">
            <a:extLst>
              <a:ext uri="{FF2B5EF4-FFF2-40B4-BE49-F238E27FC236}">
                <a16:creationId xmlns:a16="http://schemas.microsoft.com/office/drawing/2014/main" id="{E7B41271-8AC1-0307-ED97-F7FBAD74B690}"/>
              </a:ext>
            </a:extLst>
          </p:cNvPr>
          <p:cNvGraphicFramePr>
            <a:graphicFrameLocks noGrp="1"/>
          </p:cNvGraphicFramePr>
          <p:nvPr>
            <p:extLst>
              <p:ext uri="{D42A27DB-BD31-4B8C-83A1-F6EECF244321}">
                <p14:modId xmlns:p14="http://schemas.microsoft.com/office/powerpoint/2010/main" val="2904194309"/>
              </p:ext>
            </p:extLst>
          </p:nvPr>
        </p:nvGraphicFramePr>
        <p:xfrm>
          <a:off x="1600200" y="1277440"/>
          <a:ext cx="8645242" cy="4876800"/>
        </p:xfrm>
        <a:graphic>
          <a:graphicData uri="http://schemas.openxmlformats.org/drawingml/2006/table">
            <a:tbl>
              <a:tblPr firstRow="1" bandRow="1">
                <a:tableStyleId>{793D81CF-94F2-401A-BA57-92F5A7B2D0C5}</a:tableStyleId>
              </a:tblPr>
              <a:tblGrid>
                <a:gridCol w="2247304">
                  <a:extLst>
                    <a:ext uri="{9D8B030D-6E8A-4147-A177-3AD203B41FA5}">
                      <a16:colId xmlns:a16="http://schemas.microsoft.com/office/drawing/2014/main" val="3816129760"/>
                    </a:ext>
                  </a:extLst>
                </a:gridCol>
                <a:gridCol w="2187750">
                  <a:extLst>
                    <a:ext uri="{9D8B030D-6E8A-4147-A177-3AD203B41FA5}">
                      <a16:colId xmlns:a16="http://schemas.microsoft.com/office/drawing/2014/main" val="820565113"/>
                    </a:ext>
                  </a:extLst>
                </a:gridCol>
                <a:gridCol w="2105094">
                  <a:extLst>
                    <a:ext uri="{9D8B030D-6E8A-4147-A177-3AD203B41FA5}">
                      <a16:colId xmlns:a16="http://schemas.microsoft.com/office/drawing/2014/main" val="1319553153"/>
                    </a:ext>
                  </a:extLst>
                </a:gridCol>
                <a:gridCol w="2105094">
                  <a:extLst>
                    <a:ext uri="{9D8B030D-6E8A-4147-A177-3AD203B41FA5}">
                      <a16:colId xmlns:a16="http://schemas.microsoft.com/office/drawing/2014/main" val="1420013933"/>
                    </a:ext>
                  </a:extLst>
                </a:gridCol>
              </a:tblGrid>
              <a:tr h="762000">
                <a:tc>
                  <a:txBody>
                    <a:bodyPr/>
                    <a:lstStyle/>
                    <a:p>
                      <a:pPr marL="0" algn="ctr" rtl="0" eaLnBrk="1" latinLnBrk="0" hangingPunct="1">
                        <a:buNone/>
                      </a:pPr>
                      <a:r>
                        <a:rPr lang="en-IN" sz="1600" b="1" kern="1200" dirty="0">
                          <a:solidFill>
                            <a:schemeClr val="bg1"/>
                          </a:solidFill>
                          <a:effectLst/>
                        </a:rPr>
                        <a:t>Sprint</a:t>
                      </a:r>
                      <a:endParaRPr lang="en-IN" sz="1600"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600" b="1" kern="1200" dirty="0">
                          <a:solidFill>
                            <a:schemeClr val="bg1"/>
                          </a:solidFill>
                          <a:effectLst/>
                        </a:rPr>
                        <a:t>Interim 1</a:t>
                      </a:r>
                      <a:endParaRPr lang="en-IN" sz="1600"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600" b="1" kern="1200" dirty="0">
                          <a:solidFill>
                            <a:schemeClr val="bg1"/>
                          </a:solidFill>
                          <a:effectLst/>
                        </a:rPr>
                        <a:t>Interim 2</a:t>
                      </a:r>
                      <a:endParaRPr lang="en-IN" sz="1600"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600" b="1" kern="1200" dirty="0">
                          <a:solidFill>
                            <a:schemeClr val="bg1"/>
                          </a:solidFill>
                          <a:effectLst/>
                        </a:rPr>
                        <a:t>Final</a:t>
                      </a:r>
                      <a:endParaRPr lang="en-IN" sz="1600" dirty="0">
                        <a:solidFill>
                          <a:schemeClr val="bg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690772"/>
                  </a:ext>
                </a:extLst>
              </a:tr>
              <a:tr h="762000">
                <a:tc>
                  <a:txBody>
                    <a:bodyPr/>
                    <a:lstStyle/>
                    <a:p>
                      <a:pPr marL="0" algn="ctr" rtl="0" eaLnBrk="1" latinLnBrk="0" hangingPunct="1">
                        <a:buNone/>
                      </a:pPr>
                      <a:r>
                        <a:rPr lang="en-IN" sz="1400" kern="1200" dirty="0">
                          <a:solidFill>
                            <a:srgbClr val="2C2921"/>
                          </a:solidFill>
                          <a:effectLst/>
                        </a:rPr>
                        <a:t>Sprint 1 (Aug 27 – Sep 16)</a:t>
                      </a:r>
                      <a:endParaRPr lang="en-IN" sz="14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dirty="0">
                          <a:solidFill>
                            <a:srgbClr val="2C2921"/>
                          </a:solidFill>
                          <a:effectLst/>
                        </a:rPr>
                        <a:t>  </a:t>
                      </a:r>
                      <a:r>
                        <a:rPr lang="en-IN" sz="1400" b="1" kern="1200" dirty="0">
                          <a:solidFill>
                            <a:srgbClr val="2C2921"/>
                          </a:solidFill>
                          <a:effectLst/>
                        </a:rPr>
                        <a:t>    </a:t>
                      </a:r>
                      <a:r>
                        <a:rPr lang="en-IN" sz="1400" b="0" kern="1200" dirty="0">
                          <a:solidFill>
                            <a:srgbClr val="2C2921"/>
                          </a:solidFill>
                          <a:effectLst/>
                        </a:rPr>
                        <a:t>Interim 1 (Aug 27–Sep 2)</a:t>
                      </a:r>
                      <a:endParaRPr lang="en-IN" sz="1400" b="0" dirty="0">
                        <a:solidFill>
                          <a:srgbClr val="2C2921"/>
                        </a:solidFill>
                        <a:effectLst/>
                      </a:endParaRPr>
                    </a:p>
                    <a:p>
                      <a:pPr marL="0" algn="ctr" rtl="0" eaLnBrk="1" latinLnBrk="0" hangingPunct="1">
                        <a:buNone/>
                      </a:pPr>
                      <a:r>
                        <a:rPr lang="en-IN" sz="1400" b="0" kern="1200" dirty="0">
                          <a:solidFill>
                            <a:srgbClr val="2C2921"/>
                          </a:solidFill>
                          <a:effectLst/>
                        </a:rPr>
                        <a:t>Introductions , roles, GitHub setup, </a:t>
                      </a:r>
                      <a:r>
                        <a:rPr lang="en-IN" sz="1400" b="0" kern="1200" dirty="0" err="1">
                          <a:solidFill>
                            <a:srgbClr val="2C2921"/>
                          </a:solidFill>
                          <a:effectLst/>
                        </a:rPr>
                        <a:t>Youtrack</a:t>
                      </a:r>
                      <a:r>
                        <a:rPr lang="en-IN" sz="1400" b="0" kern="1200" dirty="0">
                          <a:solidFill>
                            <a:srgbClr val="2C2921"/>
                          </a:solidFill>
                          <a:effectLst/>
                        </a:rPr>
                        <a:t> setup,</a:t>
                      </a:r>
                      <a:br>
                        <a:rPr lang="en-IN" sz="1400" b="0" kern="1200" dirty="0">
                          <a:solidFill>
                            <a:srgbClr val="2C2921"/>
                          </a:solidFill>
                          <a:effectLst/>
                        </a:rPr>
                      </a:br>
                      <a:r>
                        <a:rPr lang="en-IN" sz="1400" b="0" kern="1200" dirty="0">
                          <a:solidFill>
                            <a:srgbClr val="2C2921"/>
                          </a:solidFill>
                          <a:effectLst/>
                        </a:rPr>
                        <a:t>probable use of algorithms</a:t>
                      </a:r>
                      <a:endParaRPr lang="en-IN" sz="1400" b="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b="0" kern="1200" dirty="0">
                          <a:solidFill>
                            <a:srgbClr val="2C2921"/>
                          </a:solidFill>
                          <a:effectLst/>
                        </a:rPr>
                        <a:t>Interim 2 (Sep 3–Sep 9)</a:t>
                      </a:r>
                    </a:p>
                    <a:p>
                      <a:pPr marL="0" algn="ctr" rtl="0" eaLnBrk="1" latinLnBrk="0" hangingPunct="1">
                        <a:buNone/>
                      </a:pPr>
                      <a:r>
                        <a:rPr lang="en-IN" sz="1400" b="0" kern="1200" dirty="0">
                          <a:solidFill>
                            <a:srgbClr val="2C2921"/>
                          </a:solidFill>
                          <a:effectLst/>
                        </a:rPr>
                        <a:t>Client meet, algorithms, problem approach, technology stack.</a:t>
                      </a:r>
                      <a:endParaRPr lang="en-IN" sz="1400" b="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b="1" kern="1200" dirty="0">
                          <a:solidFill>
                            <a:srgbClr val="2C2921"/>
                          </a:solidFill>
                          <a:effectLst/>
                        </a:rPr>
                        <a:t>Final (Sep 10–Sep 16)</a:t>
                      </a:r>
                      <a:endParaRPr lang="en-IN" sz="1400" b="1" dirty="0">
                        <a:solidFill>
                          <a:srgbClr val="2C2921"/>
                        </a:solidFill>
                        <a:effectLst/>
                      </a:endParaRPr>
                    </a:p>
                    <a:p>
                      <a:pPr marL="0" algn="ctr" rtl="0" eaLnBrk="1" latinLnBrk="0" hangingPunct="1">
                        <a:buNone/>
                      </a:pPr>
                      <a:r>
                        <a:rPr lang="en-IN" sz="1400" b="1" kern="1200" dirty="0">
                          <a:solidFill>
                            <a:srgbClr val="2C2921"/>
                          </a:solidFill>
                          <a:effectLst/>
                        </a:rPr>
                        <a:t>Report + repo structured, risk log, Finalized System Architecture, </a:t>
                      </a:r>
                      <a:r>
                        <a:rPr lang="en-IN" sz="1400" b="1" kern="1200" dirty="0" err="1">
                          <a:solidFill>
                            <a:srgbClr val="2C2921"/>
                          </a:solidFill>
                          <a:effectLst/>
                        </a:rPr>
                        <a:t>Github</a:t>
                      </a:r>
                      <a:r>
                        <a:rPr lang="en-IN" sz="1400" b="1" kern="1200" dirty="0">
                          <a:solidFill>
                            <a:srgbClr val="2C2921"/>
                          </a:solidFill>
                          <a:effectLst/>
                        </a:rPr>
                        <a:t> access to client.</a:t>
                      </a:r>
                      <a:endParaRPr lang="en-IN" sz="1400" b="1"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444476"/>
                  </a:ext>
                </a:extLst>
              </a:tr>
              <a:tr h="762000">
                <a:tc>
                  <a:txBody>
                    <a:bodyPr/>
                    <a:lstStyle/>
                    <a:p>
                      <a:pPr marL="0" algn="ctr" rtl="0" eaLnBrk="1" latinLnBrk="0" hangingPunct="1">
                        <a:buNone/>
                      </a:pPr>
                      <a:r>
                        <a:rPr lang="en-IN" sz="1400" kern="1200" dirty="0">
                          <a:solidFill>
                            <a:srgbClr val="2C2921"/>
                          </a:solidFill>
                          <a:effectLst/>
                        </a:rPr>
                        <a:t>Sprint 2 (Sep 17 – Oct 1)</a:t>
                      </a:r>
                      <a:endParaRPr lang="en-IN" sz="14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1 (Sep 17–Sep 23)</a:t>
                      </a:r>
                      <a:endParaRPr lang="en-IN" sz="1400">
                        <a:solidFill>
                          <a:srgbClr val="2C2921"/>
                        </a:solidFill>
                        <a:effectLst/>
                      </a:endParaRPr>
                    </a:p>
                    <a:p>
                      <a:pPr marL="0" algn="ctr" rtl="0" eaLnBrk="1" latinLnBrk="0" hangingPunct="1">
                        <a:buNone/>
                      </a:pPr>
                      <a:endParaRPr lang="en-IN" sz="1400" kern="12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dirty="0">
                          <a:solidFill>
                            <a:srgbClr val="2C2921"/>
                          </a:solidFill>
                          <a:effectLst/>
                        </a:rPr>
                        <a:t>Interim 2 (Sep 24–Sep 27)</a:t>
                      </a:r>
                      <a:endParaRPr lang="en-IN" sz="1400" dirty="0">
                        <a:solidFill>
                          <a:srgbClr val="2C2921"/>
                        </a:solidFill>
                        <a:effectLst/>
                      </a:endParaRPr>
                    </a:p>
                    <a:p>
                      <a:pPr marL="0" algn="ctr" rtl="0" eaLnBrk="1" latinLnBrk="0" hangingPunct="1">
                        <a:buNone/>
                      </a:pPr>
                      <a:endParaRPr lang="en-IN" sz="1400" kern="12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dirty="0">
                          <a:solidFill>
                            <a:srgbClr val="2C2921"/>
                          </a:solidFill>
                          <a:effectLst/>
                        </a:rPr>
                        <a:t>Final (Sep 28–Oct 1)</a:t>
                      </a:r>
                      <a:endParaRPr lang="en-IN" sz="14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042703"/>
                  </a:ext>
                </a:extLst>
              </a:tr>
              <a:tr h="762000">
                <a:tc>
                  <a:txBody>
                    <a:bodyPr/>
                    <a:lstStyle/>
                    <a:p>
                      <a:pPr marL="0" algn="ctr" rtl="0" eaLnBrk="1" latinLnBrk="0" hangingPunct="1">
                        <a:buNone/>
                      </a:pPr>
                      <a:r>
                        <a:rPr lang="en-IN" sz="1400" kern="1200">
                          <a:solidFill>
                            <a:srgbClr val="2C2921"/>
                          </a:solidFill>
                          <a:effectLst/>
                        </a:rPr>
                        <a:t>Sprint 3 (Oct 2 – Oct 16)</a:t>
                      </a:r>
                      <a:endParaRPr lang="en-IN" sz="14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1 (Oct 2–Oct 6)</a:t>
                      </a:r>
                      <a:endParaRPr lang="en-IN" sz="1400">
                        <a:solidFill>
                          <a:srgbClr val="2C2921"/>
                        </a:solidFill>
                        <a:effectLst/>
                      </a:endParaRPr>
                    </a:p>
                    <a:p>
                      <a:pPr marL="0" algn="ctr" rtl="0" eaLnBrk="1" latinLnBrk="0" hangingPunct="1">
                        <a:buNone/>
                      </a:pPr>
                      <a:endParaRPr lang="en-IN" sz="1400" kern="12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2 (Oct 7–Oct 11)</a:t>
                      </a:r>
                      <a:endParaRPr lang="en-IN" sz="14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dirty="0">
                          <a:solidFill>
                            <a:srgbClr val="2C2921"/>
                          </a:solidFill>
                          <a:effectLst/>
                        </a:rPr>
                        <a:t>Final (Oct 12–Oct 16)</a:t>
                      </a:r>
                      <a:endParaRPr lang="en-IN" sz="14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4359289"/>
                  </a:ext>
                </a:extLst>
              </a:tr>
              <a:tr h="762000">
                <a:tc>
                  <a:txBody>
                    <a:bodyPr/>
                    <a:lstStyle/>
                    <a:p>
                      <a:pPr marL="0" algn="ctr" rtl="0" eaLnBrk="1" latinLnBrk="0" hangingPunct="1">
                        <a:buNone/>
                      </a:pPr>
                      <a:r>
                        <a:rPr lang="en-IN" sz="1400" kern="1200">
                          <a:solidFill>
                            <a:srgbClr val="2C2921"/>
                          </a:solidFill>
                          <a:effectLst/>
                        </a:rPr>
                        <a:t>Sprint 4 (Oct 17 – Nov 3)</a:t>
                      </a:r>
                      <a:endParaRPr lang="en-IN" sz="14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1 (Oct 17–Oct 23)</a:t>
                      </a:r>
                      <a:endParaRPr lang="en-IN" sz="1400">
                        <a:solidFill>
                          <a:srgbClr val="2C2921"/>
                        </a:solidFill>
                        <a:effectLst/>
                      </a:endParaRPr>
                    </a:p>
                    <a:p>
                      <a:pPr marL="0" algn="ctr" rtl="0" eaLnBrk="1" latinLnBrk="0" hangingPunct="1">
                        <a:buNone/>
                      </a:pPr>
                      <a:endParaRPr lang="en-IN" sz="1400" kern="12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2 (Oct 24–Oct 28)</a:t>
                      </a:r>
                      <a:endParaRPr lang="en-IN" sz="14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dirty="0">
                          <a:solidFill>
                            <a:srgbClr val="2C2921"/>
                          </a:solidFill>
                          <a:effectLst/>
                        </a:rPr>
                        <a:t>Final (Oct 29–Nov 3)</a:t>
                      </a:r>
                      <a:endParaRPr lang="en-IN" sz="1400" dirty="0">
                        <a:solidFill>
                          <a:srgbClr val="2C2921"/>
                        </a:solidFill>
                        <a:effectLst/>
                      </a:endParaRPr>
                    </a:p>
                    <a:p>
                      <a:pPr marL="0" algn="ctr" rtl="0" eaLnBrk="1" latinLnBrk="0" hangingPunct="1">
                        <a:buNone/>
                      </a:pPr>
                      <a:endParaRPr lang="en-IN" sz="1400" kern="12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76724"/>
                  </a:ext>
                </a:extLst>
              </a:tr>
              <a:tr h="762000">
                <a:tc>
                  <a:txBody>
                    <a:bodyPr/>
                    <a:lstStyle/>
                    <a:p>
                      <a:pPr marL="0" algn="ctr" rtl="0" eaLnBrk="1" latinLnBrk="0" hangingPunct="1">
                        <a:buNone/>
                      </a:pPr>
                      <a:r>
                        <a:rPr lang="en-IN" sz="1400" kern="1200">
                          <a:solidFill>
                            <a:srgbClr val="2C2921"/>
                          </a:solidFill>
                          <a:effectLst/>
                        </a:rPr>
                        <a:t>Sprint 5 (Nov 4 – Nov 22)</a:t>
                      </a:r>
                      <a:endParaRPr lang="en-IN" sz="14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1 (Nov 4–Nov 10)</a:t>
                      </a:r>
                      <a:endParaRPr lang="en-IN" sz="1400">
                        <a:solidFill>
                          <a:srgbClr val="2C2921"/>
                        </a:solidFill>
                        <a:effectLst/>
                      </a:endParaRPr>
                    </a:p>
                    <a:p>
                      <a:pPr marL="0" algn="ctr" rtl="0" eaLnBrk="1" latinLnBrk="0" hangingPunct="1">
                        <a:buNone/>
                      </a:pPr>
                      <a:endParaRPr lang="en-IN" sz="1400" kern="12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a:solidFill>
                            <a:srgbClr val="2C2921"/>
                          </a:solidFill>
                          <a:effectLst/>
                        </a:rPr>
                        <a:t>Interim 2 (Nov 11–Nov 16)</a:t>
                      </a:r>
                      <a:endParaRPr lang="en-IN" sz="1400">
                        <a:solidFill>
                          <a:srgbClr val="2C2921"/>
                        </a:solidFill>
                        <a:effectLst/>
                      </a:endParaRPr>
                    </a:p>
                    <a:p>
                      <a:pPr marL="0" algn="ctr" rtl="0" eaLnBrk="1" latinLnBrk="0" hangingPunct="1">
                        <a:buNone/>
                      </a:pPr>
                      <a:endParaRPr lang="en-IN" sz="1400" kern="120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rtl="0" eaLnBrk="1" latinLnBrk="0" hangingPunct="1">
                        <a:buNone/>
                      </a:pPr>
                      <a:r>
                        <a:rPr lang="en-IN" sz="1400" kern="1200" dirty="0">
                          <a:solidFill>
                            <a:srgbClr val="2C2921"/>
                          </a:solidFill>
                          <a:effectLst/>
                        </a:rPr>
                        <a:t>Final (Nov 17–Nov 22)</a:t>
                      </a:r>
                      <a:endParaRPr lang="en-IN" sz="1400" dirty="0">
                        <a:solidFill>
                          <a:srgbClr val="2C2921"/>
                        </a:solidFill>
                        <a:effectLst/>
                      </a:endParaRPr>
                    </a:p>
                    <a:p>
                      <a:pPr marL="0" algn="ctr" rtl="0" eaLnBrk="1" latinLnBrk="0" hangingPunct="1">
                        <a:buNone/>
                      </a:pPr>
                      <a:endParaRPr lang="en-IN" sz="1400" kern="1200" dirty="0">
                        <a:solidFill>
                          <a:srgbClr val="2C2921"/>
                        </a:solidFill>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3490037"/>
                  </a:ext>
                </a:extLst>
              </a:tr>
            </a:tbl>
          </a:graphicData>
        </a:graphic>
      </p:graphicFrame>
    </p:spTree>
    <p:extLst>
      <p:ext uri="{BB962C8B-B14F-4D97-AF65-F5344CB8AC3E}">
        <p14:creationId xmlns:p14="http://schemas.microsoft.com/office/powerpoint/2010/main" val="81951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extLst>
              <p:ext uri="{D42A27DB-BD31-4B8C-83A1-F6EECF244321}">
                <p14:modId xmlns:p14="http://schemas.microsoft.com/office/powerpoint/2010/main" val="1063188746"/>
              </p:ext>
            </p:extLst>
          </p:nvPr>
        </p:nvGraphicFramePr>
        <p:xfrm>
          <a:off x="1066800" y="914400"/>
          <a:ext cx="8915400" cy="5640473"/>
        </p:xfrm>
        <a:graphic>
          <a:graphicData uri="http://schemas.openxmlformats.org/drawingml/2006/table">
            <a:tbl>
              <a:tblPr firstRow="1" bandRow="1">
                <a:tableStyleId>{00A15C55-8517-42AA-B614-E9B94910E393}</a:tableStyleId>
              </a:tblPr>
              <a:tblGrid>
                <a:gridCol w="1783080">
                  <a:extLst>
                    <a:ext uri="{9D8B030D-6E8A-4147-A177-3AD203B41FA5}">
                      <a16:colId xmlns:a16="http://schemas.microsoft.com/office/drawing/2014/main" val="4223258515"/>
                    </a:ext>
                  </a:extLst>
                </a:gridCol>
                <a:gridCol w="1783080">
                  <a:extLst>
                    <a:ext uri="{9D8B030D-6E8A-4147-A177-3AD203B41FA5}">
                      <a16:colId xmlns:a16="http://schemas.microsoft.com/office/drawing/2014/main" val="1754049355"/>
                    </a:ext>
                  </a:extLst>
                </a:gridCol>
                <a:gridCol w="1783080">
                  <a:extLst>
                    <a:ext uri="{9D8B030D-6E8A-4147-A177-3AD203B41FA5}">
                      <a16:colId xmlns:a16="http://schemas.microsoft.com/office/drawing/2014/main" val="3874331688"/>
                    </a:ext>
                  </a:extLst>
                </a:gridCol>
                <a:gridCol w="1783080">
                  <a:extLst>
                    <a:ext uri="{9D8B030D-6E8A-4147-A177-3AD203B41FA5}">
                      <a16:colId xmlns:a16="http://schemas.microsoft.com/office/drawing/2014/main" val="2302279300"/>
                    </a:ext>
                  </a:extLst>
                </a:gridCol>
                <a:gridCol w="1783080">
                  <a:extLst>
                    <a:ext uri="{9D8B030D-6E8A-4147-A177-3AD203B41FA5}">
                      <a16:colId xmlns:a16="http://schemas.microsoft.com/office/drawing/2014/main" val="396266851"/>
                    </a:ext>
                  </a:extLst>
                </a:gridCol>
              </a:tblGrid>
              <a:tr h="611273">
                <a:tc>
                  <a:txBody>
                    <a:bodyPr/>
                    <a:lstStyle/>
                    <a:p>
                      <a:r>
                        <a:rPr lang="en-US" sz="1200" cap="small" baseline="0" dirty="0">
                          <a:solidFill>
                            <a:schemeClr val="bg2">
                              <a:lumMod val="10000"/>
                            </a:schemeClr>
                          </a:solidFill>
                        </a:rPr>
                        <a:t>Risk Name</a:t>
                      </a:r>
                    </a:p>
                  </a:txBody>
                  <a:tcPr anchor="ctr">
                    <a:solidFill>
                      <a:schemeClr val="accent2"/>
                    </a:solidFill>
                  </a:tcPr>
                </a:tc>
                <a:tc>
                  <a:txBody>
                    <a:bodyPr/>
                    <a:lstStyle/>
                    <a:p>
                      <a:r>
                        <a:rPr lang="en-US" sz="1200" cap="small" baseline="0" dirty="0">
                          <a:solidFill>
                            <a:schemeClr val="bg2">
                              <a:lumMod val="10000"/>
                            </a:schemeClr>
                          </a:solidFill>
                        </a:rPr>
                        <a:t>Description</a:t>
                      </a:r>
                    </a:p>
                  </a:txBody>
                  <a:tcPr anchor="ctr">
                    <a:solidFill>
                      <a:schemeClr val="accent2"/>
                    </a:solidFill>
                  </a:tcPr>
                </a:tc>
                <a:tc>
                  <a:txBody>
                    <a:bodyPr/>
                    <a:lstStyle/>
                    <a:p>
                      <a:r>
                        <a:rPr lang="en-US" sz="1200" cap="small" baseline="0" dirty="0">
                          <a:solidFill>
                            <a:schemeClr val="bg2">
                              <a:lumMod val="10000"/>
                            </a:schemeClr>
                          </a:solidFill>
                        </a:rPr>
                        <a:t>Probability </a:t>
                      </a:r>
                    </a:p>
                  </a:txBody>
                  <a:tcPr anchor="ctr">
                    <a:solidFill>
                      <a:schemeClr val="accent2"/>
                    </a:solidFill>
                  </a:tcPr>
                </a:tc>
                <a:tc>
                  <a:txBody>
                    <a:bodyPr/>
                    <a:lstStyle/>
                    <a:p>
                      <a:r>
                        <a:rPr lang="en-US" sz="1200" cap="small" baseline="0" dirty="0">
                          <a:solidFill>
                            <a:schemeClr val="bg2">
                              <a:lumMod val="10000"/>
                            </a:schemeClr>
                          </a:solidFill>
                        </a:rPr>
                        <a:t>Impact</a:t>
                      </a:r>
                    </a:p>
                  </a:txBody>
                  <a:tcPr anchor="ctr">
                    <a:solidFill>
                      <a:schemeClr val="accent2"/>
                    </a:solidFill>
                  </a:tcPr>
                </a:tc>
                <a:tc>
                  <a:txBody>
                    <a:bodyPr/>
                    <a:lstStyle/>
                    <a:p>
                      <a:r>
                        <a:rPr lang="en-US" sz="1200" cap="small" baseline="0" dirty="0">
                          <a:solidFill>
                            <a:schemeClr val="bg2">
                              <a:lumMod val="10000"/>
                            </a:schemeClr>
                          </a:solidFill>
                        </a:rPr>
                        <a:t>Mitigation</a:t>
                      </a:r>
                    </a:p>
                  </a:txBody>
                  <a:tcPr anchor="ctr">
                    <a:solidFill>
                      <a:schemeClr val="accent2"/>
                    </a:solidFill>
                  </a:tcPr>
                </a:tc>
                <a:extLst>
                  <a:ext uri="{0D108BD9-81ED-4DB2-BD59-A6C34878D82A}">
                    <a16:rowId xmlns:a16="http://schemas.microsoft.com/office/drawing/2014/main" val="3678545192"/>
                  </a:ext>
                </a:extLst>
              </a:tr>
              <a:tr h="969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bg2">
                              <a:lumMod val="10000"/>
                            </a:schemeClr>
                          </a:solidFill>
                        </a:rPr>
                        <a:t>Limited Availability of Real-Time Data</a:t>
                      </a:r>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bg2">
                              <a:lumMod val="10000"/>
                            </a:schemeClr>
                          </a:solidFill>
                        </a:rPr>
                        <a:t>Some datasets, like real-time traffic feeds and IoT-based flood sensors, may have restricted access or inconsistent availability.</a:t>
                      </a:r>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High</a:t>
                      </a:r>
                      <a:endParaRPr lang="en-US" sz="1200" dirty="0">
                        <a:solidFill>
                          <a:schemeClr val="bg2">
                            <a:lumMod val="10000"/>
                          </a:schemeClr>
                        </a:solidFill>
                      </a:endParaRP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Medium</a:t>
                      </a: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r>
                        <a:rPr lang="en-IN" sz="1200" dirty="0">
                          <a:solidFill>
                            <a:schemeClr val="bg2">
                              <a:lumMod val="10000"/>
                            </a:schemeClr>
                          </a:solidFill>
                        </a:rPr>
                        <a:t>Request early access to </a:t>
                      </a:r>
                      <a:r>
                        <a:rPr lang="en-IN" sz="1200" b="1" dirty="0">
                          <a:solidFill>
                            <a:schemeClr val="bg2">
                              <a:lumMod val="10000"/>
                            </a:schemeClr>
                          </a:solidFill>
                        </a:rPr>
                        <a:t>Puerto Rico Department of Transportation (DTOP)</a:t>
                      </a:r>
                      <a:r>
                        <a:rPr lang="en-IN" sz="1200" dirty="0">
                          <a:solidFill>
                            <a:schemeClr val="bg2">
                              <a:lumMod val="10000"/>
                            </a:schemeClr>
                          </a:solidFill>
                        </a:rPr>
                        <a:t> and </a:t>
                      </a:r>
                      <a:r>
                        <a:rPr lang="en-IN" sz="1200" b="1" dirty="0">
                          <a:solidFill>
                            <a:schemeClr val="bg2">
                              <a:lumMod val="10000"/>
                            </a:schemeClr>
                          </a:solidFill>
                        </a:rPr>
                        <a:t>PREMB</a:t>
                      </a:r>
                      <a:r>
                        <a:rPr lang="en-IN" sz="1200" dirty="0">
                          <a:solidFill>
                            <a:schemeClr val="bg2">
                              <a:lumMod val="10000"/>
                            </a:schemeClr>
                          </a:solidFill>
                        </a:rPr>
                        <a:t> data.</a:t>
                      </a:r>
                    </a:p>
                    <a:p>
                      <a:r>
                        <a:rPr lang="en-IN" sz="1200" dirty="0">
                          <a:solidFill>
                            <a:schemeClr val="bg2">
                              <a:lumMod val="10000"/>
                            </a:schemeClr>
                          </a:solidFill>
                        </a:rPr>
                        <a:t>Use </a:t>
                      </a:r>
                      <a:r>
                        <a:rPr lang="en-IN" sz="1200" b="1" dirty="0">
                          <a:solidFill>
                            <a:schemeClr val="bg2">
                              <a:lumMod val="10000"/>
                            </a:schemeClr>
                          </a:solidFill>
                        </a:rPr>
                        <a:t>historical traffic and flooding datasets</a:t>
                      </a:r>
                      <a:r>
                        <a:rPr lang="en-IN" sz="1200" dirty="0">
                          <a:solidFill>
                            <a:schemeClr val="bg2">
                              <a:lumMod val="10000"/>
                            </a:schemeClr>
                          </a:solidFill>
                        </a:rPr>
                        <a:t> for model pre-training until live data is integrated.</a:t>
                      </a:r>
                    </a:p>
                    <a:p>
                      <a:endParaRPr lang="en-US" sz="1200" dirty="0">
                        <a:solidFill>
                          <a:schemeClr val="bg2">
                            <a:lumMod val="10000"/>
                          </a:schemeClr>
                        </a:solidFill>
                      </a:endParaRPr>
                    </a:p>
                  </a:txBody>
                  <a:tcPr anchor="ctr">
                    <a:solidFill>
                      <a:schemeClr val="accent4">
                        <a:lumMod val="60000"/>
                        <a:lumOff val="40000"/>
                      </a:schemeClr>
                    </a:solidFill>
                  </a:tcPr>
                </a:tc>
                <a:extLst>
                  <a:ext uri="{0D108BD9-81ED-4DB2-BD59-A6C34878D82A}">
                    <a16:rowId xmlns:a16="http://schemas.microsoft.com/office/drawing/2014/main" val="4128474677"/>
                  </a:ext>
                </a:extLst>
              </a:tr>
              <a:tr h="969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Integration with  External APIs</a:t>
                      </a:r>
                      <a:endParaRPr lang="en-US" sz="1200" dirty="0">
                        <a:solidFill>
                          <a:schemeClr val="bg2">
                            <a:lumMod val="10000"/>
                          </a:schemeClr>
                        </a:solidFill>
                      </a:endParaRP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Dependence on third-party APIs (e.g., dynamo DB  data) means that any downtime or changes to the API could disrupt your service</a:t>
                      </a:r>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Low</a:t>
                      </a:r>
                      <a:endParaRPr lang="en-US" sz="1200" dirty="0">
                        <a:solidFill>
                          <a:schemeClr val="bg2">
                            <a:lumMod val="10000"/>
                          </a:schemeClr>
                        </a:solidFill>
                      </a:endParaRP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Low</a:t>
                      </a:r>
                      <a:endParaRPr lang="en-US" sz="1200" dirty="0">
                        <a:solidFill>
                          <a:schemeClr val="bg2">
                            <a:lumMod val="10000"/>
                          </a:schemeClr>
                        </a:solidFill>
                      </a:endParaRP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Use multiple data sources for redundancy, and set up fallback mechanisms if certain services are temporarily unavailable. Also, monitor API usage limits and costs.</a:t>
                      </a:r>
                      <a:endParaRPr lang="en-US" sz="1200" dirty="0">
                        <a:solidFill>
                          <a:schemeClr val="bg2">
                            <a:lumMod val="10000"/>
                          </a:schemeClr>
                        </a:solidFill>
                      </a:endParaRPr>
                    </a:p>
                  </a:txBody>
                  <a:tcPr anchor="ctr">
                    <a:solidFill>
                      <a:schemeClr val="accent4">
                        <a:lumMod val="60000"/>
                        <a:lumOff val="40000"/>
                      </a:schemeClr>
                    </a:solidFill>
                  </a:tcPr>
                </a:tc>
                <a:extLst>
                  <a:ext uri="{0D108BD9-81ED-4DB2-BD59-A6C34878D82A}">
                    <a16:rowId xmlns:a16="http://schemas.microsoft.com/office/drawing/2014/main" val="1431918608"/>
                  </a:ext>
                </a:extLst>
              </a:tr>
              <a:tr h="969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Cost Management</a:t>
                      </a:r>
                      <a:endParaRPr lang="en-US" sz="1200" dirty="0">
                        <a:solidFill>
                          <a:schemeClr val="bg2">
                            <a:lumMod val="10000"/>
                          </a:schemeClr>
                        </a:solidFill>
                      </a:endParaRP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The cost of using third-party APIs (for maps, traffic data, emergency resources) can quickly add up, especially if the app grows in popularity.</a:t>
                      </a:r>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Medium</a:t>
                      </a: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10000"/>
                            </a:schemeClr>
                          </a:solidFill>
                        </a:rPr>
                        <a:t>Medium</a:t>
                      </a:r>
                    </a:p>
                    <a:p>
                      <a:endParaRPr lang="en-US" sz="1200" dirty="0">
                        <a:solidFill>
                          <a:schemeClr val="bg2">
                            <a:lumMod val="10000"/>
                          </a:schemeClr>
                        </a:solidFill>
                      </a:endParaRPr>
                    </a:p>
                  </a:txBody>
                  <a:tcPr anchor="c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chemeClr val="bg2">
                              <a:lumMod val="10000"/>
                            </a:schemeClr>
                          </a:solidFill>
                          <a:latin typeface="+mn-lt"/>
                        </a:rPr>
                        <a:t>Monitor API usage and consider building in-house solutions for certain features where feasible. Use cost-efficient APIs or negotiate better pricing models with service providers.</a:t>
                      </a:r>
                      <a:endParaRPr lang="en-US" sz="1200" dirty="0">
                        <a:solidFill>
                          <a:schemeClr val="bg2">
                            <a:lumMod val="10000"/>
                          </a:schemeClr>
                        </a:solidFill>
                      </a:endParaRPr>
                    </a:p>
                  </a:txBody>
                  <a:tcPr anchor="ctr">
                    <a:solidFill>
                      <a:schemeClr val="accent4">
                        <a:lumMod val="60000"/>
                        <a:lumOff val="40000"/>
                      </a:schemeClr>
                    </a:solidFill>
                  </a:tcPr>
                </a:tc>
                <a:extLst>
                  <a:ext uri="{0D108BD9-81ED-4DB2-BD59-A6C34878D82A}">
                    <a16:rowId xmlns:a16="http://schemas.microsoft.com/office/drawing/2014/main" val="2051641659"/>
                  </a:ext>
                </a:extLst>
              </a:tr>
            </a:tbl>
          </a:graphicData>
        </a:graphic>
      </p:graphicFrame>
    </p:spTree>
    <p:extLst>
      <p:ext uri="{BB962C8B-B14F-4D97-AF65-F5344CB8AC3E}">
        <p14:creationId xmlns:p14="http://schemas.microsoft.com/office/powerpoint/2010/main" val="377765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1ACE6F-3EE4-0CA6-A3C5-34A1A076DEDA}"/>
              </a:ext>
            </a:extLst>
          </p:cNvPr>
          <p:cNvSpPr>
            <a:spLocks noGrp="1"/>
          </p:cNvSpPr>
          <p:nvPr>
            <p:ph type="body" sz="quarter" idx="13"/>
          </p:nvPr>
        </p:nvSpPr>
        <p:spPr/>
        <p:txBody>
          <a:bodyPr/>
          <a:lstStyle/>
          <a:p>
            <a:r>
              <a:rPr lang="en-US" dirty="0"/>
              <a:t>SYSTEM ARCHITECTURE</a:t>
            </a:r>
          </a:p>
        </p:txBody>
      </p:sp>
      <p:sp>
        <p:nvSpPr>
          <p:cNvPr id="3" name="Text Placeholder 2">
            <a:extLst>
              <a:ext uri="{FF2B5EF4-FFF2-40B4-BE49-F238E27FC236}">
                <a16:creationId xmlns:a16="http://schemas.microsoft.com/office/drawing/2014/main" id="{B1007029-F4A4-ACF8-2A59-14AF70BBC85F}"/>
              </a:ext>
            </a:extLst>
          </p:cNvPr>
          <p:cNvSpPr>
            <a:spLocks noGrp="1"/>
          </p:cNvSpPr>
          <p:nvPr>
            <p:ph type="body" sz="quarter" idx="14"/>
          </p:nvPr>
        </p:nvSpPr>
        <p:spPr/>
        <p:txBody>
          <a:bodyPr/>
          <a:lstStyle/>
          <a:p>
            <a:r>
              <a:rPr lang="en-US" dirty="0"/>
              <a:t> </a:t>
            </a:r>
          </a:p>
        </p:txBody>
      </p:sp>
      <p:pic>
        <p:nvPicPr>
          <p:cNvPr id="7" name="Picture 6" descr="A diagram of a software flow&#10;&#10;AI-generated content may be incorrect.">
            <a:extLst>
              <a:ext uri="{FF2B5EF4-FFF2-40B4-BE49-F238E27FC236}">
                <a16:creationId xmlns:a16="http://schemas.microsoft.com/office/drawing/2014/main" id="{FDFEEAC7-A7C9-C00F-BEA2-92F7A09C1E3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2600" y="1079383"/>
            <a:ext cx="7772400" cy="5016617"/>
          </a:xfrm>
          <a:prstGeom prst="rect">
            <a:avLst/>
          </a:prstGeom>
        </p:spPr>
      </p:pic>
    </p:spTree>
    <p:extLst>
      <p:ext uri="{BB962C8B-B14F-4D97-AF65-F5344CB8AC3E}">
        <p14:creationId xmlns:p14="http://schemas.microsoft.com/office/powerpoint/2010/main" val="3464500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a:xfrm>
            <a:off x="406400" y="1066800"/>
            <a:ext cx="10769600" cy="5029200"/>
          </a:xfrm>
        </p:spPr>
        <p:txBody>
          <a:bodyPr/>
          <a:lstStyle/>
          <a:p>
            <a:r>
              <a:rPr lang="en-US" b="1" dirty="0"/>
              <a:t>Partner name</a:t>
            </a:r>
            <a:r>
              <a:rPr lang="en-US" dirty="0"/>
              <a:t>: Puerto Rico Science, Technology,&amp; Research Trust – Caribbean Center for Rising Seas (CCRS)</a:t>
            </a:r>
          </a:p>
          <a:p>
            <a:endParaRPr lang="en-US" dirty="0"/>
          </a:p>
          <a:p>
            <a:pPr marL="0" indent="0"/>
            <a:r>
              <a:rPr lang="en-US" b="1" dirty="0"/>
              <a:t>Team Progress from Prior Week:</a:t>
            </a:r>
          </a:p>
          <a:p>
            <a:pPr marL="285750" indent="-285750">
              <a:buFont typeface="Arial" panose="020B0604020202020204" pitchFamily="34" charset="0"/>
              <a:buChar char="•"/>
            </a:pPr>
            <a:r>
              <a:rPr lang="en-US" dirty="0"/>
              <a:t>Finalized the maps for Puerto Rico, including road networks and flood-prone areas for evacuation planning.</a:t>
            </a:r>
          </a:p>
          <a:p>
            <a:pPr marL="285750" indent="-285750">
              <a:buFont typeface="Arial" panose="020B0604020202020204" pitchFamily="34" charset="0"/>
              <a:buChar char="•"/>
            </a:pPr>
            <a:r>
              <a:rPr lang="en-US" dirty="0"/>
              <a:t>Committed the base application along with the README to GitHub, providing a solid foundation for future development and collaboration.</a:t>
            </a:r>
          </a:p>
          <a:p>
            <a:pPr marL="0" indent="0"/>
            <a:endParaRPr lang="en-US" dirty="0"/>
          </a:p>
          <a:p>
            <a:r>
              <a:rPr lang="en-US" b="1" dirty="0"/>
              <a:t>Team Tasks for Current Week:</a:t>
            </a:r>
            <a:endParaRPr lang="en-US" dirty="0"/>
          </a:p>
          <a:p>
            <a:pPr>
              <a:buFont typeface="Arial" panose="020B0604020202020204" pitchFamily="34" charset="0"/>
              <a:buChar char="•"/>
            </a:pPr>
            <a:r>
              <a:rPr lang="en-US" dirty="0"/>
              <a:t>Installed the required infrastructure for the dynamic evacuation application, ensuring scalability and real-time data processing capabilities.</a:t>
            </a:r>
          </a:p>
          <a:p>
            <a:pPr>
              <a:buFont typeface="Arial" panose="020B0604020202020204" pitchFamily="34" charset="0"/>
              <a:buChar char="•"/>
            </a:pPr>
            <a:r>
              <a:rPr lang="en-US" dirty="0"/>
              <a:t>Conducted a thorough review of the architecture and tech stack, confirming that it aligns with the project’s needs and performance expectations.</a:t>
            </a:r>
          </a:p>
          <a:p>
            <a:pPr>
              <a:buFont typeface="Arial" panose="020B0604020202020204" pitchFamily="34" charset="0"/>
              <a:buChar char="•"/>
            </a:pPr>
            <a:r>
              <a:rPr lang="en-US" dirty="0"/>
              <a:t>Did a final review on the system architecture.</a:t>
            </a:r>
          </a:p>
          <a:p>
            <a:pPr>
              <a:buAutoNum type="arabicPeriod" startAt="5"/>
            </a:pPr>
            <a:endParaRPr lang="en-US" dirty="0"/>
          </a:p>
          <a:p>
            <a:endParaRPr lang="en-US" dirty="0"/>
          </a:p>
        </p:txBody>
      </p:sp>
    </p:spTree>
    <p:extLst>
      <p:ext uri="{BB962C8B-B14F-4D97-AF65-F5344CB8AC3E}">
        <p14:creationId xmlns:p14="http://schemas.microsoft.com/office/powerpoint/2010/main" val="859757489"/>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TotalTime>
  <Words>984</Words>
  <Application>Microsoft Office PowerPoint</Application>
  <PresentationFormat>Widescreen</PresentationFormat>
  <Paragraphs>120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MasonBrand.pxtx</vt:lpstr>
      <vt:lpstr>Sprint 1 Status Update (FINAL INTERIM)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SAI JAYANTH KONA</cp:lastModifiedBy>
  <cp:revision>26</cp:revision>
  <dcterms:created xsi:type="dcterms:W3CDTF">2010-04-19T20:44:32Z</dcterms:created>
  <dcterms:modified xsi:type="dcterms:W3CDTF">2025-09-18T00:04:23Z</dcterms:modified>
</cp:coreProperties>
</file>